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332" r:id="rId4"/>
    <p:sldId id="258" r:id="rId5"/>
    <p:sldId id="261" r:id="rId6"/>
    <p:sldId id="262" r:id="rId7"/>
    <p:sldId id="263" r:id="rId8"/>
    <p:sldId id="333" r:id="rId9"/>
    <p:sldId id="264" r:id="rId10"/>
    <p:sldId id="265" r:id="rId11"/>
    <p:sldId id="334" r:id="rId12"/>
    <p:sldId id="271" r:id="rId13"/>
    <p:sldId id="283" r:id="rId14"/>
    <p:sldId id="267" r:id="rId15"/>
    <p:sldId id="268" r:id="rId16"/>
    <p:sldId id="266" r:id="rId17"/>
    <p:sldId id="362" r:id="rId18"/>
    <p:sldId id="361" r:id="rId19"/>
    <p:sldId id="319" r:id="rId20"/>
    <p:sldId id="269" r:id="rId21"/>
    <p:sldId id="335" r:id="rId22"/>
    <p:sldId id="336" r:id="rId23"/>
    <p:sldId id="337" r:id="rId24"/>
    <p:sldId id="276" r:id="rId25"/>
    <p:sldId id="277" r:id="rId26"/>
    <p:sldId id="278" r:id="rId27"/>
    <p:sldId id="279" r:id="rId28"/>
    <p:sldId id="280" r:id="rId29"/>
    <p:sldId id="363" r:id="rId30"/>
    <p:sldId id="364" r:id="rId31"/>
    <p:sldId id="317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3"/>
  </p:normalViewPr>
  <p:slideViewPr>
    <p:cSldViewPr snapToGrid="0">
      <p:cViewPr varScale="1">
        <p:scale>
          <a:sx n="61" d="100"/>
          <a:sy n="61" d="100"/>
        </p:scale>
        <p:origin x="10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494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92708F0-AE18-4513-A806-0D038BC446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FA59B4-C2D0-4EC8-A00B-975ECFBDE4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F3ABA-0E1A-4F6D-97FF-53BCB233D2E4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57B5B3-18E7-47B4-871A-EF057B8A45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B418B0-1DB5-467A-A6F0-77FA39FD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C6404-CFD2-4FF8-A98A-7C9B22416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702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55BED-B073-465B-8385-A42F89FE3D04}" type="datetimeFigureOut">
              <a:rPr lang="zh-CN" altLang="en-US" smtClean="0"/>
              <a:t>2025/7/11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CAEBF-2636-4723-A8CD-CA847CFD57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52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奖状图片是旧的，需要更新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AEBF-2636-4723-A8CD-CA847CFD578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奖状图片是旧的，需要更新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AEBF-2636-4723-A8CD-CA847CFD578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奖状图片是旧的，需要更新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AEBF-2636-4723-A8CD-CA847CFD578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奖状图片是旧的，需要更新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AEBF-2636-4723-A8CD-CA847CFD5788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奖状图片是旧的，需要更新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CAEBF-2636-4723-A8CD-CA847CFD5788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蓝色的标志&#10;&#10;描述已自动生成">
            <a:extLst>
              <a:ext uri="{FF2B5EF4-FFF2-40B4-BE49-F238E27FC236}">
                <a16:creationId xmlns:a16="http://schemas.microsoft.com/office/drawing/2014/main" id="{E16977BC-13A3-C067-A3F5-0F4870A7D6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82" y="5588470"/>
            <a:ext cx="2585684" cy="784673"/>
          </a:xfrm>
          <a:prstGeom prst="rect">
            <a:avLst/>
          </a:prstGeom>
        </p:spPr>
      </p:pic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1526000"/>
            <a:ext cx="5482800" cy="31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967" y="4697600"/>
            <a:ext cx="54828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10800000">
            <a:off x="-2139457" y="-1126843"/>
            <a:ext cx="4375224" cy="2843741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-9899992" flipH="1">
            <a:off x="-2020261" y="5495142"/>
            <a:ext cx="5271440" cy="256236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Picture 46">
            <a:extLst>
              <a:ext uri="{FF2B5EF4-FFF2-40B4-BE49-F238E27FC236}">
                <a16:creationId xmlns:a16="http://schemas.microsoft.com/office/drawing/2014/main" id="{84BA04FC-6B82-4123-8616-5031ED6ED9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76" y="5779813"/>
            <a:ext cx="1768970" cy="3828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525162-3A35-4B9E-8833-40B9B755D6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477" y="5652626"/>
            <a:ext cx="2052119" cy="637211"/>
          </a:xfrm>
          <a:prstGeom prst="rect">
            <a:avLst/>
          </a:prstGeom>
        </p:spPr>
      </p:pic>
      <p:pic>
        <p:nvPicPr>
          <p:cNvPr id="3074" name="Picture 2" descr="60周年校庆标志及范本– 香港中文大学60周年">
            <a:extLst>
              <a:ext uri="{FF2B5EF4-FFF2-40B4-BE49-F238E27FC236}">
                <a16:creationId xmlns:a16="http://schemas.microsoft.com/office/drawing/2014/main" id="{BD642DF0-BA62-41A0-BBD6-F6BF27E09E4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8" t="35967" r="16697" b="31007"/>
          <a:stretch/>
        </p:blipFill>
        <p:spPr bwMode="auto">
          <a:xfrm>
            <a:off x="8097374" y="5588470"/>
            <a:ext cx="3981063" cy="76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70CE2553-ACE4-4C97-A065-104289C686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5065" y="278805"/>
            <a:ext cx="1245866" cy="673546"/>
          </a:xfrm>
          <a:prstGeom prst="rect">
            <a:avLst/>
          </a:prstGeom>
        </p:spPr>
      </p:pic>
      <p:pic>
        <p:nvPicPr>
          <p:cNvPr id="17" name="Picture 2" descr="https://coda-dataset.github.io/w-coda2024/static/img/site/favicon.png">
            <a:extLst>
              <a:ext uri="{FF2B5EF4-FFF2-40B4-BE49-F238E27FC236}">
                <a16:creationId xmlns:a16="http://schemas.microsoft.com/office/drawing/2014/main" id="{96FA2008-F8DE-44FE-AFD3-E8850B5ED9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16" y="79907"/>
            <a:ext cx="1071343" cy="10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62B2140-CFD4-424E-B241-E40F8418FE32}"/>
              </a:ext>
            </a:extLst>
          </p:cNvPr>
          <p:cNvSpPr/>
          <p:nvPr userDrawn="1"/>
        </p:nvSpPr>
        <p:spPr>
          <a:xfrm>
            <a:off x="9379671" y="6406990"/>
            <a:ext cx="271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-</a:t>
            </a:r>
            <a:r>
              <a:rPr lang="en-US" altLang="zh-CN" dirty="0"/>
              <a:t>CODA</a:t>
            </a:r>
            <a:r>
              <a:rPr lang="zh-CN" altLang="en-US" dirty="0"/>
              <a:t> </a:t>
            </a:r>
            <a:r>
              <a:rPr lang="en-US" altLang="zh-CN" dirty="0"/>
              <a:t>@ ECCV 2024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32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rot="-4014673" flipH="1">
            <a:off x="-2397905" y="-1372496"/>
            <a:ext cx="4211301" cy="334618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 rot="8662747" flipH="1">
            <a:off x="9827966" y="5557760"/>
            <a:ext cx="3661359" cy="256224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4" name="图形 113">
            <a:extLst>
              <a:ext uri="{FF2B5EF4-FFF2-40B4-BE49-F238E27FC236}">
                <a16:creationId xmlns:a16="http://schemas.microsoft.com/office/drawing/2014/main" id="{2C7D8532-B973-45FB-8478-8AF0B98C33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5065" y="278805"/>
            <a:ext cx="1245866" cy="673546"/>
          </a:xfrm>
          <a:prstGeom prst="rect">
            <a:avLst/>
          </a:prstGeom>
        </p:spPr>
      </p:pic>
      <p:pic>
        <p:nvPicPr>
          <p:cNvPr id="115" name="Picture 2" descr="https://coda-dataset.github.io/w-coda2024/static/img/site/favicon.png">
            <a:extLst>
              <a:ext uri="{FF2B5EF4-FFF2-40B4-BE49-F238E27FC236}">
                <a16:creationId xmlns:a16="http://schemas.microsoft.com/office/drawing/2014/main" id="{03E0839E-9C46-4521-B94D-85434E7CC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16" y="79907"/>
            <a:ext cx="1071343" cy="10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55E4DC10-652F-47C2-8326-A1A57AE9FC90}"/>
              </a:ext>
            </a:extLst>
          </p:cNvPr>
          <p:cNvSpPr/>
          <p:nvPr userDrawn="1"/>
        </p:nvSpPr>
        <p:spPr>
          <a:xfrm>
            <a:off x="77337" y="6373505"/>
            <a:ext cx="271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-</a:t>
            </a:r>
            <a:r>
              <a:rPr lang="en-US" altLang="zh-CN" dirty="0"/>
              <a:t>CODA</a:t>
            </a:r>
            <a:r>
              <a:rPr lang="zh-CN" altLang="en-US" dirty="0"/>
              <a:t> </a:t>
            </a:r>
            <a:r>
              <a:rPr lang="en-US" altLang="zh-CN" dirty="0"/>
              <a:t>@ ECCV 2024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43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 rot="-3263452" flipH="1">
            <a:off x="7796196" y="5237236"/>
            <a:ext cx="3997141" cy="343505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8"/>
          <p:cNvSpPr/>
          <p:nvPr/>
        </p:nvSpPr>
        <p:spPr>
          <a:xfrm rot="460623" flipH="1">
            <a:off x="8516335" y="-2022779"/>
            <a:ext cx="5449415" cy="44062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A276786-1C3A-4F11-8A0E-0B92456CCB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092" y="180359"/>
            <a:ext cx="1245866" cy="673546"/>
          </a:xfrm>
          <a:prstGeom prst="rect">
            <a:avLst/>
          </a:prstGeom>
        </p:spPr>
      </p:pic>
      <p:pic>
        <p:nvPicPr>
          <p:cNvPr id="7" name="Picture 2" descr="https://coda-dataset.github.io/w-coda2024/static/img/site/favicon.png">
            <a:extLst>
              <a:ext uri="{FF2B5EF4-FFF2-40B4-BE49-F238E27FC236}">
                <a16:creationId xmlns:a16="http://schemas.microsoft.com/office/drawing/2014/main" id="{7C748299-C8AD-45A2-AB5F-9D180FEC78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223" y="-18540"/>
            <a:ext cx="1071343" cy="10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0662761-566A-4604-A7CE-7416FDF9A50E}"/>
              </a:ext>
            </a:extLst>
          </p:cNvPr>
          <p:cNvSpPr/>
          <p:nvPr userDrawn="1"/>
        </p:nvSpPr>
        <p:spPr>
          <a:xfrm>
            <a:off x="77337" y="6373505"/>
            <a:ext cx="271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-</a:t>
            </a:r>
            <a:r>
              <a:rPr lang="en-US" altLang="zh-CN" dirty="0"/>
              <a:t>CODA</a:t>
            </a:r>
            <a:r>
              <a:rPr lang="zh-CN" altLang="en-US" dirty="0"/>
              <a:t> </a:t>
            </a:r>
            <a:r>
              <a:rPr lang="en-US" altLang="zh-CN" dirty="0"/>
              <a:t>@ ECCV 2024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929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FFFF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9FBF9F95-E836-4B7C-95FC-0EF9D4220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5065" y="278805"/>
            <a:ext cx="1245866" cy="673546"/>
          </a:xfrm>
          <a:prstGeom prst="rect">
            <a:avLst/>
          </a:prstGeom>
        </p:spPr>
      </p:pic>
      <p:pic>
        <p:nvPicPr>
          <p:cNvPr id="3" name="Picture 2" descr="https://coda-dataset.github.io/w-coda2024/static/img/site/favicon.png">
            <a:extLst>
              <a:ext uri="{FF2B5EF4-FFF2-40B4-BE49-F238E27FC236}">
                <a16:creationId xmlns:a16="http://schemas.microsoft.com/office/drawing/2014/main" id="{FFD9AB1C-9661-4418-8B5F-2851835A73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16" y="79907"/>
            <a:ext cx="1071343" cy="10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5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8"/>
          <p:cNvSpPr/>
          <p:nvPr/>
        </p:nvSpPr>
        <p:spPr>
          <a:xfrm rot="337739" flipH="1">
            <a:off x="10949695" y="4249656"/>
            <a:ext cx="4211287" cy="4691307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8" name="Google Shape;568;p18"/>
          <p:cNvSpPr/>
          <p:nvPr/>
        </p:nvSpPr>
        <p:spPr>
          <a:xfrm rot="-3657034" flipH="1">
            <a:off x="-1872309" y="-983961"/>
            <a:ext cx="3661360" cy="217050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5" name="图形 54">
            <a:extLst>
              <a:ext uri="{FF2B5EF4-FFF2-40B4-BE49-F238E27FC236}">
                <a16:creationId xmlns:a16="http://schemas.microsoft.com/office/drawing/2014/main" id="{DD03C68F-F563-406D-AA68-1F93DDB758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5065" y="278805"/>
            <a:ext cx="1245866" cy="673546"/>
          </a:xfrm>
          <a:prstGeom prst="rect">
            <a:avLst/>
          </a:prstGeom>
        </p:spPr>
      </p:pic>
      <p:pic>
        <p:nvPicPr>
          <p:cNvPr id="56" name="Picture 2" descr="https://coda-dataset.github.io/w-coda2024/static/img/site/favicon.png">
            <a:extLst>
              <a:ext uri="{FF2B5EF4-FFF2-40B4-BE49-F238E27FC236}">
                <a16:creationId xmlns:a16="http://schemas.microsoft.com/office/drawing/2014/main" id="{29C54178-3653-41AB-94CA-8806137897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16" y="79907"/>
            <a:ext cx="1071343" cy="10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8ED539A5-A2F6-4BC6-A120-6CE119529ED5}"/>
              </a:ext>
            </a:extLst>
          </p:cNvPr>
          <p:cNvSpPr/>
          <p:nvPr userDrawn="1"/>
        </p:nvSpPr>
        <p:spPr>
          <a:xfrm>
            <a:off x="77337" y="6373505"/>
            <a:ext cx="271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-</a:t>
            </a:r>
            <a:r>
              <a:rPr lang="en-US" altLang="zh-CN" dirty="0"/>
              <a:t>CODA</a:t>
            </a:r>
            <a:r>
              <a:rPr lang="zh-CN" altLang="en-US" dirty="0"/>
              <a:t> </a:t>
            </a:r>
            <a:r>
              <a:rPr lang="en-US" altLang="zh-CN" dirty="0"/>
              <a:t>@ ECCV 2024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96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0"/>
          <p:cNvSpPr txBox="1">
            <a:spLocks noGrp="1"/>
          </p:cNvSpPr>
          <p:nvPr>
            <p:ph type="title"/>
          </p:nvPr>
        </p:nvSpPr>
        <p:spPr>
          <a:xfrm>
            <a:off x="3130584" y="1329600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1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0"/>
          <p:cNvSpPr txBox="1">
            <a:spLocks noGrp="1"/>
          </p:cNvSpPr>
          <p:nvPr>
            <p:ph type="subTitle" idx="1"/>
          </p:nvPr>
        </p:nvSpPr>
        <p:spPr>
          <a:xfrm>
            <a:off x="3130533" y="2455267"/>
            <a:ext cx="5930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0"/>
          <p:cNvSpPr txBox="1"/>
          <p:nvPr/>
        </p:nvSpPr>
        <p:spPr>
          <a:xfrm>
            <a:off x="2798800" y="4815933"/>
            <a:ext cx="65944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6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6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6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20"/>
          <p:cNvSpPr/>
          <p:nvPr/>
        </p:nvSpPr>
        <p:spPr>
          <a:xfrm rot="-2493044" flipH="1">
            <a:off x="-1448941" y="-760373"/>
            <a:ext cx="3870549" cy="312971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0"/>
          <p:cNvSpPr/>
          <p:nvPr/>
        </p:nvSpPr>
        <p:spPr>
          <a:xfrm rot="-5051288" flipH="1">
            <a:off x="9637003" y="4601975"/>
            <a:ext cx="3997104" cy="3435076"/>
          </a:xfrm>
          <a:custGeom>
            <a:avLst/>
            <a:gdLst/>
            <a:ahLst/>
            <a:cxnLst/>
            <a:rect l="l" t="t" r="r" b="b"/>
            <a:pathLst>
              <a:path w="38869" h="30330" extrusionOk="0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0"/>
          <p:cNvSpPr/>
          <p:nvPr/>
        </p:nvSpPr>
        <p:spPr>
          <a:xfrm rot="460638" flipH="1">
            <a:off x="237898" y="4990385"/>
            <a:ext cx="1812815" cy="1630073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0"/>
          <p:cNvSpPr/>
          <p:nvPr/>
        </p:nvSpPr>
        <p:spPr>
          <a:xfrm rot="460623" flipH="1">
            <a:off x="8910851" y="-2765613"/>
            <a:ext cx="5449415" cy="4406276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7821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56DC0-8DDD-4F33-BF94-E9A448C3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CE70E8-48C9-4645-BB9E-1993C80E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Google Shape;23;p4">
            <a:extLst>
              <a:ext uri="{FF2B5EF4-FFF2-40B4-BE49-F238E27FC236}">
                <a16:creationId xmlns:a16="http://schemas.microsoft.com/office/drawing/2014/main" id="{35541010-C603-4FF5-AAEB-0A2F4A72717C}"/>
              </a:ext>
            </a:extLst>
          </p:cNvPr>
          <p:cNvSpPr/>
          <p:nvPr userDrawn="1"/>
        </p:nvSpPr>
        <p:spPr>
          <a:xfrm rot="-4014673" flipH="1">
            <a:off x="-3040162" y="-1851468"/>
            <a:ext cx="4211301" cy="3346181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92;p4">
            <a:extLst>
              <a:ext uri="{FF2B5EF4-FFF2-40B4-BE49-F238E27FC236}">
                <a16:creationId xmlns:a16="http://schemas.microsoft.com/office/drawing/2014/main" id="{C7FF6C8A-6A6D-461A-A81F-1372281A1450}"/>
              </a:ext>
            </a:extLst>
          </p:cNvPr>
          <p:cNvSpPr/>
          <p:nvPr userDrawn="1"/>
        </p:nvSpPr>
        <p:spPr>
          <a:xfrm rot="8662747" flipH="1">
            <a:off x="10283983" y="5878889"/>
            <a:ext cx="3661359" cy="2562249"/>
          </a:xfrm>
          <a:custGeom>
            <a:avLst/>
            <a:gdLst/>
            <a:ahLst/>
            <a:cxnLst/>
            <a:rect l="l" t="t" r="r" b="b"/>
            <a:pathLst>
              <a:path w="39315" h="31790" extrusionOk="0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100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20194C8-81D5-40E6-8344-2F7D9047C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5065" y="278805"/>
            <a:ext cx="1245866" cy="673546"/>
          </a:xfrm>
          <a:prstGeom prst="rect">
            <a:avLst/>
          </a:prstGeom>
        </p:spPr>
      </p:pic>
      <p:pic>
        <p:nvPicPr>
          <p:cNvPr id="10" name="Picture 2" descr="https://coda-dataset.github.io/w-coda2024/static/img/site/favicon.png">
            <a:extLst>
              <a:ext uri="{FF2B5EF4-FFF2-40B4-BE49-F238E27FC236}">
                <a16:creationId xmlns:a16="http://schemas.microsoft.com/office/drawing/2014/main" id="{54AAEFF5-0BC4-41C6-BDDE-60C5AF7AF7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16" y="79907"/>
            <a:ext cx="1071343" cy="10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C2A421-B471-476A-8F5E-904B00C1C4E2}"/>
              </a:ext>
            </a:extLst>
          </p:cNvPr>
          <p:cNvSpPr/>
          <p:nvPr userDrawn="1"/>
        </p:nvSpPr>
        <p:spPr>
          <a:xfrm>
            <a:off x="77337" y="6373505"/>
            <a:ext cx="2710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-</a:t>
            </a:r>
            <a:r>
              <a:rPr lang="en-US" altLang="zh-CN" dirty="0"/>
              <a:t>CODA</a:t>
            </a:r>
            <a:r>
              <a:rPr lang="zh-CN" altLang="en-US" dirty="0"/>
              <a:t> </a:t>
            </a:r>
            <a:r>
              <a:rPr lang="en-US" altLang="zh-CN" dirty="0"/>
              <a:t>@ ECCV 2024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38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034" y="239581"/>
            <a:ext cx="10821933" cy="61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034" y="1099458"/>
            <a:ext cx="10821933" cy="547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5293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71" r:id="rId3"/>
    <p:sldLayoutId id="2147483675" r:id="rId4"/>
    <p:sldLayoutId id="2147483681" r:id="rId5"/>
    <p:sldLayoutId id="2147483683" r:id="rId6"/>
    <p:sldLayoutId id="214748368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4a"/><Relationship Id="rId7" Type="http://schemas.openxmlformats.org/officeDocument/2006/relationships/image" Target="../media/image20.jp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4a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microsoft.com/office/2007/relationships/media" Target="../media/media7.mp4"/><Relationship Id="rId7" Type="http://schemas.microsoft.com/office/2007/relationships/media" Target="../media/media9.mp4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video" Target="../media/media6.mp4"/><Relationship Id="rId16" Type="http://schemas.openxmlformats.org/officeDocument/2006/relationships/image" Target="../media/image45.png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40.png"/><Relationship Id="rId5" Type="http://schemas.microsoft.com/office/2007/relationships/media" Target="../media/media8.mp4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91D2A-3DD4-43F0-9073-B1E76D4A6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649" y="2335946"/>
            <a:ext cx="10634702" cy="1304645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Multimodal Perception and Comprehension of Corner Cases in Autonomous Driving</a:t>
            </a:r>
          </a:p>
        </p:txBody>
      </p:sp>
    </p:spTree>
    <p:extLst>
      <p:ext uri="{BB962C8B-B14F-4D97-AF65-F5344CB8AC3E}">
        <p14:creationId xmlns:p14="http://schemas.microsoft.com/office/powerpoint/2010/main" val="441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5260-051A-47B5-BD28-B10765A4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53" y="2109400"/>
            <a:ext cx="10008294" cy="212450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Industrial Talk on Autonomous Driving</a:t>
            </a:r>
            <a:b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Chufeng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Tang</a:t>
            </a:r>
          </a:p>
        </p:txBody>
      </p:sp>
    </p:spTree>
    <p:extLst>
      <p:ext uri="{BB962C8B-B14F-4D97-AF65-F5344CB8AC3E}">
        <p14:creationId xmlns:p14="http://schemas.microsoft.com/office/powerpoint/2010/main" val="54839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35050"/>
            <a:ext cx="11659235" cy="5159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90064-5CD5-4B3A-9A96-9E21A061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Workshop Accepted Papers (Full Track)</a:t>
            </a:r>
            <a:endParaRPr lang="en-US" sz="2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3EF670-FEDE-4D37-A6C6-1FEE91B5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251121"/>
            <a:ext cx="9360000" cy="448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6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90064-5CD5-4B3A-9A96-9E21A061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Workshop Accepted Papers (Abstract Track)</a:t>
            </a:r>
            <a:endParaRPr lang="en-US" sz="2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F6C621-28E9-4FBB-8645-28EA57FB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1227949"/>
            <a:ext cx="9360000" cy="46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7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5260-051A-47B5-BD28-B10765A4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53" y="2109400"/>
            <a:ext cx="10008294" cy="212450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 Summary &amp; Awards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5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1: Corner Case Scene Understanding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41" y="1202552"/>
            <a:ext cx="5678455" cy="54555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6421" y="965457"/>
            <a:ext cx="4366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Track 1 focuses on </a:t>
            </a:r>
            <a:r>
              <a:rPr lang="en-US" dirty="0">
                <a:solidFill>
                  <a:srgbClr val="FF0000"/>
                </a:solidFill>
              </a:rPr>
              <a:t>enhancing multimodal perception and comprehension capabilities of MLLMs for autonomous driving</a:t>
            </a:r>
            <a:r>
              <a:rPr lang="en-US" dirty="0"/>
              <a:t>, emphasizing global scene understanding, local area reasoning, and actionable navigation.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goal is to promote the development of more reliable and interpretable autonomous driving.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utilizes the CODA-LM dataset, which includes around 10,000 images and textual descriptions covering global driving scenarios, corner case analyses, and future driving recommendations.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1: Statistics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421" y="1074965"/>
            <a:ext cx="10242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Submission: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🔥 Participants: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50+ teams, 100+ individuals, 30+ institutions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📊 Submissions: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100+ entries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46421" y="2147421"/>
                <a:ext cx="5839733" cy="4347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Performance Improvements: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Normal Organizer Baseline (LLaVA-1.5)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🚀 General Perception: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28.17 → 58.70 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108.38%)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🌟 Region Perception: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19.30 → 83.41 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332.18%)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💡 Driving Suggestion: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42.06 → 74.26 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76.56%)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🏆 Final Score: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28.17 → 72.12 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</m:t>
                    </m:r>
                  </m:oMath>
                </a14:m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156.02%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Advanced Organizer Baseline (CODA-VLM)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🔥 General Perception: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55.04 → 58.70 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</m:t>
                    </m:r>
                  </m:oMath>
                </a14:m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6.65%)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📈 Region Perception: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77.68 → 83.41(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</m:t>
                    </m:r>
                  </m:oMath>
                </a14:m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7.38%)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💥 Driving Suggestion: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58.14 → 74.26 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</m:t>
                    </m:r>
                  </m:oMath>
                </a14:m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27.73%)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🌟 Final Score: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63.62 → 72.12 (Satisfying Boost: </a:t>
                </a:r>
                <a:r>
                  <a:rPr 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13.36%</a:t>
                </a: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21" y="2147421"/>
                <a:ext cx="5839733" cy="4347729"/>
              </a:xfrm>
              <a:prstGeom prst="rect">
                <a:avLst/>
              </a:prstGeom>
              <a:blipFill>
                <a:blip r:embed="rId2"/>
                <a:stretch>
                  <a:fillRect l="-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CC059762-3AF0-4CD3-A30A-25516EE225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7829" y="2417380"/>
            <a:ext cx="6653560" cy="32296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1: Winner &amp; Award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70" y="1121410"/>
            <a:ext cx="7209155" cy="51346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1: Winner &amp; Award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830" y="1094740"/>
            <a:ext cx="7227570" cy="51460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1: Winner &amp; Award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950" y="1078330"/>
            <a:ext cx="7320099" cy="52129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5260-051A-47B5-BD28-B10765A4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53" y="2424446"/>
            <a:ext cx="886449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Opening Remarks and Welcome</a:t>
            </a:r>
            <a:b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Songcen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Xu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6450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492727-D54C-46DA-BED1-096EF5C2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53" y="2109400"/>
            <a:ext cx="10008294" cy="2124502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ost-Credits !!!</a:t>
            </a:r>
          </a:p>
        </p:txBody>
      </p:sp>
    </p:spTree>
    <p:extLst>
      <p:ext uri="{BB962C8B-B14F-4D97-AF65-F5344CB8AC3E}">
        <p14:creationId xmlns:p14="http://schemas.microsoft.com/office/powerpoint/2010/main" val="394300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421" y="286254"/>
            <a:ext cx="8734517" cy="526221"/>
          </a:xfrm>
        </p:spPr>
        <p:txBody>
          <a:bodyPr>
            <a:normAutofit fontScale="90000"/>
          </a:bodyPr>
          <a:lstStyle/>
          <a:p>
            <a:r>
              <a:rPr 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EMOVA: Empowering LMs to See, Hear and Speak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6859" y="1331572"/>
            <a:ext cx="106227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End-to-end omni-modal foundational model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Capable of dealing with visual, text and speech data simultaneously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Semantic-acoustic disentangled speech tokenizer</a:t>
            </a:r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09F26F-CF01-43DA-9358-45A93AEE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31" y="2475609"/>
            <a:ext cx="8412738" cy="39091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975E81-42AC-454D-AF68-978CE4C4B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2168" cy="106216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421" y="286254"/>
            <a:ext cx="8734517" cy="526221"/>
          </a:xfrm>
        </p:spPr>
        <p:txBody>
          <a:bodyPr>
            <a:normAutofit fontScale="90000"/>
          </a:bodyPr>
          <a:lstStyle/>
          <a:p>
            <a:r>
              <a:rPr 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EMOVA: Empowering LMs to See, Hear and Speak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6859" y="1331572"/>
            <a:ext cx="106227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Omni-modal alignment benefits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Observation 1: image-text and speech-unit-text data benefit each other.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Observation 2: semantic-acoustic disentanglement benefits omni-modal alignment.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Observation 3: sequential alignment is not optimal.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975E81-42AC-454D-AF68-978CE4C4B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2168" cy="10621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5E05CE-C30C-4FA1-B7A6-A9D8A415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43" y="2722917"/>
            <a:ext cx="10959113" cy="35940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D8DC3-AE88-4020-9E74-7A7D053BF7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903" y="1182947"/>
            <a:ext cx="1292662" cy="12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6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421" y="286254"/>
            <a:ext cx="8734517" cy="526221"/>
          </a:xfrm>
        </p:spPr>
        <p:txBody>
          <a:bodyPr>
            <a:normAutofit fontScale="90000"/>
          </a:bodyPr>
          <a:lstStyle/>
          <a:p>
            <a:r>
              <a:rPr 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EMOVA: Empowering LMs to See, Hear and Speak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679" y="1331572"/>
            <a:ext cx="10622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Q:          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A: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975E81-42AC-454D-AF68-978CE4C4BC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2168" cy="10621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0FEE4B-E419-4968-BE55-7A6B30406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307" y="1098729"/>
            <a:ext cx="9838693" cy="5227941"/>
          </a:xfrm>
          <a:prstGeom prst="rect">
            <a:avLst/>
          </a:prstGeom>
        </p:spPr>
      </p:pic>
      <p:pic>
        <p:nvPicPr>
          <p:cNvPr id="13" name="output">
            <a:hlinkClick r:id="" action="ppaction://media"/>
            <a:extLst>
              <a:ext uri="{FF2B5EF4-FFF2-40B4-BE49-F238E27FC236}">
                <a16:creationId xmlns:a16="http://schemas.microsoft.com/office/drawing/2014/main" id="{1880E585-50D8-452A-A24E-0CC1F9A92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94379" y="2100259"/>
            <a:ext cx="406400" cy="406400"/>
          </a:xfrm>
          <a:prstGeom prst="rect">
            <a:avLst/>
          </a:prstGeom>
        </p:spPr>
      </p:pic>
      <p:pic>
        <p:nvPicPr>
          <p:cNvPr id="14" name="input">
            <a:hlinkClick r:id="" action="ppaction://media"/>
            <a:extLst>
              <a:ext uri="{FF2B5EF4-FFF2-40B4-BE49-F238E27FC236}">
                <a16:creationId xmlns:a16="http://schemas.microsoft.com/office/drawing/2014/main" id="{211D2883-C4C1-4C0F-B456-5853A19495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94379" y="1355957"/>
            <a:ext cx="406400" cy="406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E0A85CF-39BB-4E0A-AB25-0D1C12D005D2}"/>
              </a:ext>
            </a:extLst>
          </p:cNvPr>
          <p:cNvSpPr txBox="1"/>
          <p:nvPr/>
        </p:nvSpPr>
        <p:spPr>
          <a:xfrm>
            <a:off x="73574" y="2850938"/>
            <a:ext cx="2175640" cy="1237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Not trained with any road samples!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F15B46-B7D4-4AFA-ACFB-C035DF364B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4" y="5034008"/>
            <a:ext cx="1292662" cy="12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6096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90064-5CD5-4B3A-9A96-9E21A061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Track 2: Corner Case Scene Generation</a:t>
            </a:r>
            <a:endParaRPr lang="en-US" sz="2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5D2EB5-B798-4F05-8CEF-766AB7DEC61E}"/>
              </a:ext>
            </a:extLst>
          </p:cNvPr>
          <p:cNvSpPr txBox="1"/>
          <p:nvPr/>
        </p:nvSpPr>
        <p:spPr>
          <a:xfrm>
            <a:off x="696859" y="1604832"/>
            <a:ext cx="40902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track aims to enhance diffusion models for generating multi-view street scene videos that align with 3D geometric descriptors, such as Bird's Eye View (BEV) maps and 3D LiDAR bounding boxes.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Building on the </a:t>
            </a:r>
            <a:r>
              <a:rPr lang="en-US" dirty="0" err="1"/>
              <a:t>MagicDrive</a:t>
            </a:r>
            <a:r>
              <a:rPr lang="en-US" dirty="0"/>
              <a:t> framework, this track strives for improved scene generation capabilities in autonomous driving, emphasizing consistency, higher resolution, and extended video duration.</a:t>
            </a:r>
          </a:p>
        </p:txBody>
      </p:sp>
      <p:pic>
        <p:nvPicPr>
          <p:cNvPr id="3" name="magicdrive-vid">
            <a:hlinkClick r:id="" action="ppaction://media"/>
            <a:extLst>
              <a:ext uri="{FF2B5EF4-FFF2-40B4-BE49-F238E27FC236}">
                <a16:creationId xmlns:a16="http://schemas.microsoft.com/office/drawing/2014/main" id="{BED1FD4C-CDF3-4156-A4C2-9446109D58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0123" y="3685947"/>
            <a:ext cx="6154912" cy="2297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930417-96D8-4552-8EE5-238430F13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23" y="1051581"/>
            <a:ext cx="6154912" cy="219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5336226-A60E-4E0A-9ABE-076962DD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Track 2: Statistics</a:t>
            </a:r>
            <a:endParaRPr lang="en-US" sz="2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D33304-F6B1-4D69-8059-219F3565E4CC}"/>
              </a:ext>
            </a:extLst>
          </p:cNvPr>
          <p:cNvSpPr txBox="1"/>
          <p:nvPr/>
        </p:nvSpPr>
        <p:spPr>
          <a:xfrm>
            <a:off x="674871" y="875180"/>
            <a:ext cx="1024281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Submission: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🔥 Participants:</a:t>
            </a:r>
            <a:r>
              <a:rPr 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10+ teams, 40+ individuals, 20+ institutions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📊 Submissions:</a:t>
            </a:r>
            <a:r>
              <a:rPr 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10+ entries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1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Performance Improvements</a:t>
            </a:r>
            <a:r>
              <a:rPr lang="zh-CN" altLang="en-US" sz="17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7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🚀 FVD: 218.12 → 94.60 (Stunning </a:t>
            </a:r>
            <a:r>
              <a:rPr lang="en-US" altLang="en-US" sz="17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Improveent</a:t>
            </a:r>
            <a:r>
              <a:rPr lang="en-US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56.63%)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🌟 </a:t>
            </a:r>
            <a:r>
              <a:rPr lang="en-US" altLang="en-US" sz="17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lang="en-US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11.86 → 24.55 (Remarkable Boost: 106.97%)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💡 </a:t>
            </a:r>
            <a:r>
              <a:rPr lang="en-US" altLang="en-US" sz="17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mIoU</a:t>
            </a:r>
            <a:r>
              <a:rPr lang="en-US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18.34 → 35.96 (Significant Increase: 96.02%) </a:t>
            </a:r>
            <a:endParaRPr lang="en-US" altLang="zh-CN" sz="1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7916E0-D3E2-40F1-A0A3-5574C7BBA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3718430"/>
            <a:ext cx="5240511" cy="2620256"/>
          </a:xfrm>
          <a:prstGeom prst="rect">
            <a:avLst/>
          </a:prstGeom>
        </p:spPr>
      </p:pic>
      <p:pic>
        <p:nvPicPr>
          <p:cNvPr id="10" name="80c91574d0174206a74435200aba8ba8_sunny_f235">
            <a:hlinkClick r:id="" action="ppaction://media"/>
            <a:extLst>
              <a:ext uri="{FF2B5EF4-FFF2-40B4-BE49-F238E27FC236}">
                <a16:creationId xmlns:a16="http://schemas.microsoft.com/office/drawing/2014/main" id="{B5210529-7F64-41D9-9A9C-0A29025DE8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9614" y="3972645"/>
            <a:ext cx="5612195" cy="21045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39B8684-B71E-4E6F-A5D7-FF90FEC2F9B7}"/>
              </a:ext>
            </a:extLst>
          </p:cNvPr>
          <p:cNvSpPr txBox="1"/>
          <p:nvPr/>
        </p:nvSpPr>
        <p:spPr>
          <a:xfrm>
            <a:off x="6752344" y="3429000"/>
            <a:ext cx="4266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Impressive Results In Submissions!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7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2: Winner &amp; Award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640" y="1020445"/>
            <a:ext cx="7293610" cy="51993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2: Winner &amp; Award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040" y="1110615"/>
            <a:ext cx="7207885" cy="51225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46421" y="265234"/>
            <a:ext cx="7268456" cy="526221"/>
          </a:xfrm>
        </p:spPr>
        <p:txBody>
          <a:bodyPr>
            <a:normAutofit fontScale="90000"/>
          </a:bodyPr>
          <a:lstStyle/>
          <a:p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Track 2: Winner &amp; Award</a:t>
            </a:r>
            <a:endParaRPr 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880" y="1052712"/>
            <a:ext cx="7332239" cy="522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492727-D54C-46DA-BED1-096EF5C2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53" y="2109400"/>
            <a:ext cx="10008294" cy="2124502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</a:t>
            </a:r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ost-Credits !!!</a:t>
            </a:r>
          </a:p>
        </p:txBody>
      </p:sp>
    </p:spTree>
    <p:extLst>
      <p:ext uri="{BB962C8B-B14F-4D97-AF65-F5344CB8AC3E}">
        <p14:creationId xmlns:p14="http://schemas.microsoft.com/office/powerpoint/2010/main" val="52579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35050"/>
            <a:ext cx="11659235" cy="51593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5C747-BE3A-40F3-AD92-A43732B68B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0488"/>
            <a:ext cx="11229975" cy="622300"/>
          </a:xfrm>
        </p:spPr>
        <p:txBody>
          <a:bodyPr>
            <a:noAutofit/>
          </a:bodyPr>
          <a:lstStyle/>
          <a:p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MagicDrive3D: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Controllable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Street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Scene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Generation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21">
            <a:extLst>
              <a:ext uri="{FF2B5EF4-FFF2-40B4-BE49-F238E27FC236}">
                <a16:creationId xmlns:a16="http://schemas.microsoft.com/office/drawing/2014/main" id="{ABA53B63-DA30-4973-A174-2452E395ADBF}"/>
              </a:ext>
            </a:extLst>
          </p:cNvPr>
          <p:cNvGrpSpPr/>
          <p:nvPr/>
        </p:nvGrpSpPr>
        <p:grpSpPr>
          <a:xfrm>
            <a:off x="2922806" y="1148945"/>
            <a:ext cx="3272067" cy="1392767"/>
            <a:chOff x="1556186" y="2206056"/>
            <a:chExt cx="3928484" cy="1664946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D19B329A-35E1-4D4F-8B0E-3E0D2A517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6186" y="2206056"/>
              <a:ext cx="3928484" cy="1390885"/>
            </a:xfrm>
            <a:prstGeom prst="rect">
              <a:avLst/>
            </a:prstGeom>
          </p:spPr>
        </p:pic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7DF757CA-DD26-4815-AD15-94816DCFE6A8}"/>
                </a:ext>
              </a:extLst>
            </p:cNvPr>
            <p:cNvSpPr/>
            <p:nvPr/>
          </p:nvSpPr>
          <p:spPr>
            <a:xfrm>
              <a:off x="1569861" y="3539871"/>
              <a:ext cx="3901134" cy="331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MagicDrive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can only generate fixed poses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2328248-727B-4B95-9F4A-B846D7D5F122}"/>
              </a:ext>
            </a:extLst>
          </p:cNvPr>
          <p:cNvGrpSpPr/>
          <p:nvPr/>
        </p:nvGrpSpPr>
        <p:grpSpPr>
          <a:xfrm>
            <a:off x="-23815" y="1148482"/>
            <a:ext cx="2745752" cy="1410339"/>
            <a:chOff x="6815897" y="396841"/>
            <a:chExt cx="4333318" cy="1980235"/>
          </a:xfrm>
        </p:grpSpPr>
        <p:pic>
          <p:nvPicPr>
            <p:cNvPr id="5" name="Picture 2" descr="Using Synthetic Data to Address Novel Viewpoints for AV Perception">
              <a:extLst>
                <a:ext uri="{FF2B5EF4-FFF2-40B4-BE49-F238E27FC236}">
                  <a16:creationId xmlns:a16="http://schemas.microsoft.com/office/drawing/2014/main" id="{15EE4512-81E4-4842-BE4F-797A2EAF12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71"/>
            <a:stretch/>
          </p:blipFill>
          <p:spPr bwMode="auto">
            <a:xfrm>
              <a:off x="7929507" y="396841"/>
              <a:ext cx="2447547" cy="1852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C3E549A4-EDB2-4AF7-A491-B66E3DFAA4CD}"/>
                </a:ext>
              </a:extLst>
            </p:cNvPr>
            <p:cNvSpPr/>
            <p:nvPr/>
          </p:nvSpPr>
          <p:spPr>
            <a:xfrm>
              <a:off x="6815897" y="1988146"/>
              <a:ext cx="4333318" cy="388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Different vehicles, different camera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67CB49-F46C-45F5-A3BA-AB5597C7FBAD}"/>
              </a:ext>
            </a:extLst>
          </p:cNvPr>
          <p:cNvGrpSpPr/>
          <p:nvPr/>
        </p:nvGrpSpPr>
        <p:grpSpPr>
          <a:xfrm>
            <a:off x="6794014" y="1127639"/>
            <a:ext cx="5355185" cy="1433448"/>
            <a:chOff x="6836815" y="1197589"/>
            <a:chExt cx="5355185" cy="1433448"/>
          </a:xfrm>
        </p:grpSpPr>
        <p:pic>
          <p:nvPicPr>
            <p:cNvPr id="10" name="Picture 17">
              <a:extLst>
                <a:ext uri="{FF2B5EF4-FFF2-40B4-BE49-F238E27FC236}">
                  <a16:creationId xmlns:a16="http://schemas.microsoft.com/office/drawing/2014/main" id="{45FFF562-F8AA-4E46-95AE-BEEAA9D74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6815" y="1197589"/>
              <a:ext cx="5355185" cy="1233449"/>
            </a:xfrm>
            <a:prstGeom prst="rect">
              <a:avLst/>
            </a:prstGeom>
          </p:spPr>
        </p:pic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6D3A7AD0-A4D7-4595-88A7-0025E9A9CBCA}"/>
                </a:ext>
              </a:extLst>
            </p:cNvPr>
            <p:cNvSpPr/>
            <p:nvPr/>
          </p:nvSpPr>
          <p:spPr>
            <a:xfrm>
              <a:off x="7590931" y="2354038"/>
              <a:ext cx="38469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Unbounded controllable driving scene generation</a:t>
              </a:r>
            </a:p>
          </p:txBody>
        </p:sp>
      </p:grpSp>
      <p:sp>
        <p:nvSpPr>
          <p:cNvPr id="12" name="Arrow: Right 19">
            <a:extLst>
              <a:ext uri="{FF2B5EF4-FFF2-40B4-BE49-F238E27FC236}">
                <a16:creationId xmlns:a16="http://schemas.microsoft.com/office/drawing/2014/main" id="{5B7EF93C-56A6-4F41-9C88-0FA89C33706B}"/>
              </a:ext>
            </a:extLst>
          </p:cNvPr>
          <p:cNvSpPr/>
          <p:nvPr/>
        </p:nvSpPr>
        <p:spPr>
          <a:xfrm>
            <a:off x="6231030" y="1602860"/>
            <a:ext cx="530782" cy="335138"/>
          </a:xfrm>
          <a:prstGeom prst="rightArrow">
            <a:avLst>
              <a:gd name="adj1" fmla="val 33759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ACF6DFA6-8AE7-4517-A77B-F3D37EB93D6F}"/>
              </a:ext>
            </a:extLst>
          </p:cNvPr>
          <p:cNvSpPr txBox="1"/>
          <p:nvPr/>
        </p:nvSpPr>
        <p:spPr>
          <a:xfrm>
            <a:off x="6267383" y="1260601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F3489B-4AB4-4AD7-BD1B-6B89AEBA20A3}"/>
              </a:ext>
            </a:extLst>
          </p:cNvPr>
          <p:cNvSpPr txBox="1">
            <a:spLocks/>
          </p:cNvSpPr>
          <p:nvPr/>
        </p:nvSpPr>
        <p:spPr>
          <a:xfrm>
            <a:off x="-33878" y="2629442"/>
            <a:ext cx="11382269" cy="36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Geometry-free Generation + Geometry-focused Reconstruction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BD8A3C29-1BB5-4B80-987C-740E156DA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8" y="2945780"/>
            <a:ext cx="6499265" cy="151308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76BD170-5784-4D5E-A6A2-8E674EA3831D}"/>
              </a:ext>
            </a:extLst>
          </p:cNvPr>
          <p:cNvSpPr/>
          <p:nvPr/>
        </p:nvSpPr>
        <p:spPr>
          <a:xfrm>
            <a:off x="42800" y="1085697"/>
            <a:ext cx="12103415" cy="14639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6758873-4A61-47C9-8A67-F17BD36B05E1}"/>
              </a:ext>
            </a:extLst>
          </p:cNvPr>
          <p:cNvSpPr/>
          <p:nvPr/>
        </p:nvSpPr>
        <p:spPr>
          <a:xfrm>
            <a:off x="42799" y="2952333"/>
            <a:ext cx="12103415" cy="3586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9524401-7CA2-44CC-B73D-B70185164F1A}"/>
              </a:ext>
            </a:extLst>
          </p:cNvPr>
          <p:cNvSpPr txBox="1"/>
          <p:nvPr/>
        </p:nvSpPr>
        <p:spPr>
          <a:xfrm>
            <a:off x="45784" y="4520320"/>
            <a:ext cx="5002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1: Controls -&gt; Reconstruction-friendly video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F6177C3-960E-4469-964D-26BD61039F59}"/>
              </a:ext>
            </a:extLst>
          </p:cNvPr>
          <p:cNvSpPr txBox="1"/>
          <p:nvPr/>
        </p:nvSpPr>
        <p:spPr>
          <a:xfrm>
            <a:off x="6652832" y="2954431"/>
            <a:ext cx="4752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2: Generated view-friendly reconstruction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7702B3CB-21F9-4483-A3AA-DE46CF1986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812" y="4606786"/>
            <a:ext cx="4872000" cy="1133402"/>
          </a:xfrm>
          <a:prstGeom prst="rect">
            <a:avLst/>
          </a:prstGeom>
        </p:spPr>
      </p:pic>
      <p:pic>
        <p:nvPicPr>
          <p:cNvPr id="23" name="151_27f42a55215f4223a01afa79fcda72e6_gen0_crop">
            <a:hlinkClick r:id="" action="ppaction://media"/>
            <a:extLst>
              <a:ext uri="{FF2B5EF4-FFF2-40B4-BE49-F238E27FC236}">
                <a16:creationId xmlns:a16="http://schemas.microsoft.com/office/drawing/2014/main" id="{BA5C5BD8-3605-45D3-A4F8-DCC1D31782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768" y="4856000"/>
            <a:ext cx="3522555" cy="1315179"/>
          </a:xfrm>
          <a:prstGeom prst="rect">
            <a:avLst/>
          </a:prstGeom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AAAE820-C357-4294-B7B5-66E7882FDDAC}"/>
              </a:ext>
            </a:extLst>
          </p:cNvPr>
          <p:cNvCxnSpPr>
            <a:cxnSpLocks/>
          </p:cNvCxnSpPr>
          <p:nvPr/>
        </p:nvCxnSpPr>
        <p:spPr>
          <a:xfrm flipV="1">
            <a:off x="42799" y="4483894"/>
            <a:ext cx="6610033" cy="3461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A9E85C5-38FA-4724-B6C7-3E4CDA1E9FA2}"/>
              </a:ext>
            </a:extLst>
          </p:cNvPr>
          <p:cNvCxnSpPr>
            <a:cxnSpLocks/>
          </p:cNvCxnSpPr>
          <p:nvPr/>
        </p:nvCxnSpPr>
        <p:spPr>
          <a:xfrm>
            <a:off x="6658252" y="2952332"/>
            <a:ext cx="0" cy="35862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D925DFC-D115-4D95-A6E8-33F388C19455}"/>
              </a:ext>
            </a:extLst>
          </p:cNvPr>
          <p:cNvSpPr txBox="1"/>
          <p:nvPr/>
        </p:nvSpPr>
        <p:spPr>
          <a:xfrm>
            <a:off x="908860" y="6200026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 Video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D06AABC-014E-428B-B42B-09A00CEE8877}"/>
              </a:ext>
            </a:extLst>
          </p:cNvPr>
          <p:cNvSpPr txBox="1"/>
          <p:nvPr/>
        </p:nvSpPr>
        <p:spPr>
          <a:xfrm>
            <a:off x="4080994" y="4972215"/>
            <a:ext cx="25169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Static Scene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Keep ego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Remove other object movement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Arrow: Right 19">
            <a:extLst>
              <a:ext uri="{FF2B5EF4-FFF2-40B4-BE49-F238E27FC236}">
                <a16:creationId xmlns:a16="http://schemas.microsoft.com/office/drawing/2014/main" id="{22060FCF-569E-41CD-AE90-5D863ED9BC64}"/>
              </a:ext>
            </a:extLst>
          </p:cNvPr>
          <p:cNvSpPr/>
          <p:nvPr/>
        </p:nvSpPr>
        <p:spPr>
          <a:xfrm>
            <a:off x="3668398" y="5382981"/>
            <a:ext cx="456399" cy="279298"/>
          </a:xfrm>
          <a:prstGeom prst="rightArrow">
            <a:avLst>
              <a:gd name="adj1" fmla="val 33759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CB22FFF0-631C-4FA0-857E-F63824540BA1}"/>
              </a:ext>
            </a:extLst>
          </p:cNvPr>
          <p:cNvGrpSpPr/>
          <p:nvPr/>
        </p:nvGrpSpPr>
        <p:grpSpPr>
          <a:xfrm>
            <a:off x="6691304" y="3371985"/>
            <a:ext cx="5412230" cy="1029342"/>
            <a:chOff x="6691304" y="3402465"/>
            <a:chExt cx="5412230" cy="1029342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19D92083-B6C5-4473-B726-6BA2237F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91304" y="3546428"/>
              <a:ext cx="1951202" cy="74141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E0FDC6-CE38-4656-9F78-1C809741F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3222" y="3547361"/>
              <a:ext cx="1607880" cy="858158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ECDABC6-F650-45F3-8798-E1BB5AAE2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9322" y="3402465"/>
              <a:ext cx="1654212" cy="1029342"/>
            </a:xfrm>
            <a:prstGeom prst="rect">
              <a:avLst/>
            </a:prstGeom>
          </p:spPr>
        </p:pic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5E967D6-F0E0-46E8-BB7A-19F14BEA8C0A}"/>
              </a:ext>
            </a:extLst>
          </p:cNvPr>
          <p:cNvSpPr txBox="1"/>
          <p:nvPr/>
        </p:nvSpPr>
        <p:spPr>
          <a:xfrm>
            <a:off x="6652832" y="3231629"/>
            <a:ext cx="175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 A better initial PCD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3C46E96-6C80-4570-AA75-CE324EE41170}"/>
              </a:ext>
            </a:extLst>
          </p:cNvPr>
          <p:cNvSpPr txBox="1"/>
          <p:nvPr/>
        </p:nvSpPr>
        <p:spPr>
          <a:xfrm>
            <a:off x="6647410" y="4437225"/>
            <a:ext cx="297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 A better deformable representation</a:t>
            </a:r>
          </a:p>
        </p:txBody>
      </p:sp>
      <p:pic>
        <p:nvPicPr>
          <p:cNvPr id="42" name="Picture 25">
            <a:extLst>
              <a:ext uri="{FF2B5EF4-FFF2-40B4-BE49-F238E27FC236}">
                <a16:creationId xmlns:a16="http://schemas.microsoft.com/office/drawing/2014/main" id="{A4F092CC-DFA2-43C6-910E-9E23B97A58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6421" y="6179771"/>
            <a:ext cx="5165807" cy="26489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DC1D41D-6B1C-47B6-B5FE-9B8B192184A3}"/>
              </a:ext>
            </a:extLst>
          </p:cNvPr>
          <p:cNvSpPr txBox="1"/>
          <p:nvPr/>
        </p:nvSpPr>
        <p:spPr>
          <a:xfrm>
            <a:off x="6691304" y="5882262"/>
            <a:ext cx="3876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 A better algorithm with appearance embedding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0C94CF-FD7E-4037-B962-0A9FDE2E638B}"/>
              </a:ext>
            </a:extLst>
          </p:cNvPr>
          <p:cNvSpPr txBox="1"/>
          <p:nvPr/>
        </p:nvSpPr>
        <p:spPr>
          <a:xfrm>
            <a:off x="-42204" y="740234"/>
            <a:ext cx="1097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altLang="zh-CN" b="1" dirty="0"/>
              <a:t>Motivation</a:t>
            </a:r>
            <a:r>
              <a:rPr lang="en-US" altLang="zh-CN" dirty="0"/>
              <a:t>: From one static camera to any novel poses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18B3924-431F-4F34-833A-3E8E2DF1FACF}"/>
              </a:ext>
            </a:extLst>
          </p:cNvPr>
          <p:cNvSpPr txBox="1"/>
          <p:nvPr/>
        </p:nvSpPr>
        <p:spPr>
          <a:xfrm>
            <a:off x="8143690" y="6523476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https://gaoruiyuan.com/magicdrive3d/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066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FF3489B-4AB4-4AD7-BD1B-6B89AEBA20A3}"/>
              </a:ext>
            </a:extLst>
          </p:cNvPr>
          <p:cNvSpPr txBox="1">
            <a:spLocks/>
          </p:cNvSpPr>
          <p:nvPr/>
        </p:nvSpPr>
        <p:spPr>
          <a:xfrm>
            <a:off x="57696" y="4351297"/>
            <a:ext cx="5729100" cy="365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Make perception model robust to camera pose change!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000" dirty="0"/>
          </a:p>
        </p:txBody>
      </p:sp>
      <p:grpSp>
        <p:nvGrpSpPr>
          <p:cNvPr id="45" name="Group 10">
            <a:extLst>
              <a:ext uri="{FF2B5EF4-FFF2-40B4-BE49-F238E27FC236}">
                <a16:creationId xmlns:a16="http://schemas.microsoft.com/office/drawing/2014/main" id="{4A84FA50-A530-4976-9D56-0114559F69F3}"/>
              </a:ext>
            </a:extLst>
          </p:cNvPr>
          <p:cNvGrpSpPr/>
          <p:nvPr/>
        </p:nvGrpSpPr>
        <p:grpSpPr>
          <a:xfrm>
            <a:off x="6380368" y="4380152"/>
            <a:ext cx="5614416" cy="2185494"/>
            <a:chOff x="481584" y="4067499"/>
            <a:chExt cx="6117584" cy="2381359"/>
          </a:xfrm>
        </p:grpSpPr>
        <p:pic>
          <p:nvPicPr>
            <p:cNvPr id="46" name="Picture 7">
              <a:extLst>
                <a:ext uri="{FF2B5EF4-FFF2-40B4-BE49-F238E27FC236}">
                  <a16:creationId xmlns:a16="http://schemas.microsoft.com/office/drawing/2014/main" id="{0CF21EC0-67DA-4256-A1B7-738EC46D6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9312" y="4067499"/>
              <a:ext cx="5959856" cy="1166357"/>
            </a:xfrm>
            <a:prstGeom prst="rect">
              <a:avLst/>
            </a:prstGeom>
          </p:spPr>
        </p:pic>
        <p:pic>
          <p:nvPicPr>
            <p:cNvPr id="47" name="Picture 8">
              <a:extLst>
                <a:ext uri="{FF2B5EF4-FFF2-40B4-BE49-F238E27FC236}">
                  <a16:creationId xmlns:a16="http://schemas.microsoft.com/office/drawing/2014/main" id="{6281DDFB-2886-431D-909B-D9A0D7217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50575"/>
            <a:stretch/>
          </p:blipFill>
          <p:spPr>
            <a:xfrm>
              <a:off x="481584" y="5440312"/>
              <a:ext cx="6117584" cy="1008546"/>
            </a:xfrm>
            <a:prstGeom prst="rect">
              <a:avLst/>
            </a:prstGeom>
          </p:spPr>
        </p:pic>
        <p:pic>
          <p:nvPicPr>
            <p:cNvPr id="48" name="Picture 9">
              <a:extLst>
                <a:ext uri="{FF2B5EF4-FFF2-40B4-BE49-F238E27FC236}">
                  <a16:creationId xmlns:a16="http://schemas.microsoft.com/office/drawing/2014/main" id="{A43169A3-36A1-452C-9F8B-F2FC37B19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4731" y="5254326"/>
              <a:ext cx="1653615" cy="185986"/>
            </a:xfrm>
            <a:prstGeom prst="rect">
              <a:avLst/>
            </a:prstGeom>
          </p:spPr>
        </p:pic>
      </p:grpSp>
      <p:pic>
        <p:nvPicPr>
          <p:cNvPr id="49" name="Picture 3">
            <a:extLst>
              <a:ext uri="{FF2B5EF4-FFF2-40B4-BE49-F238E27FC236}">
                <a16:creationId xmlns:a16="http://schemas.microsoft.com/office/drawing/2014/main" id="{C89D16AA-6658-4FD1-885A-540EC4B5FC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502" y="1065726"/>
            <a:ext cx="5074485" cy="3314844"/>
          </a:xfrm>
          <a:prstGeom prst="rect">
            <a:avLst/>
          </a:prstGeom>
        </p:spPr>
      </p:pic>
      <p:pic>
        <p:nvPicPr>
          <p:cNvPr id="50" name="20d02a3110fb47348e175a61ad157875_night">
            <a:hlinkClick r:id="" action="ppaction://media"/>
            <a:extLst>
              <a:ext uri="{FF2B5EF4-FFF2-40B4-BE49-F238E27FC236}">
                <a16:creationId xmlns:a16="http://schemas.microsoft.com/office/drawing/2014/main" id="{7696FA17-9B01-4F3B-B490-551A2D345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096163" y="2935597"/>
            <a:ext cx="2491679" cy="1413111"/>
          </a:xfrm>
          <a:prstGeom prst="rect">
            <a:avLst/>
          </a:prstGeom>
        </p:spPr>
      </p:pic>
      <p:pic>
        <p:nvPicPr>
          <p:cNvPr id="51" name="20d02a3110fb47348e175a61ad157875_drop">
            <a:hlinkClick r:id="" action="ppaction://media"/>
            <a:extLst>
              <a:ext uri="{FF2B5EF4-FFF2-40B4-BE49-F238E27FC236}">
                <a16:creationId xmlns:a16="http://schemas.microsoft.com/office/drawing/2014/main" id="{C3056EBF-527A-4F97-BB24-BBE1C29181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135352" y="2935598"/>
            <a:ext cx="2491679" cy="1413110"/>
          </a:xfrm>
          <a:prstGeom prst="rect">
            <a:avLst/>
          </a:prstGeom>
        </p:spPr>
      </p:pic>
      <p:pic>
        <p:nvPicPr>
          <p:cNvPr id="52" name="20d02a3110fb47348e175a61ad157875_rain">
            <a:hlinkClick r:id="" action="ppaction://media"/>
            <a:extLst>
              <a:ext uri="{FF2B5EF4-FFF2-40B4-BE49-F238E27FC236}">
                <a16:creationId xmlns:a16="http://schemas.microsoft.com/office/drawing/2014/main" id="{2CD9274D-6E15-44E4-A908-9B58173422E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096163" y="1098384"/>
            <a:ext cx="2491680" cy="1413111"/>
          </a:xfrm>
          <a:prstGeom prst="rect">
            <a:avLst/>
          </a:prstGeom>
        </p:spPr>
      </p:pic>
      <p:pic>
        <p:nvPicPr>
          <p:cNvPr id="53" name="20d02a3110fb47348e175a61ad157875_cam">
            <a:hlinkClick r:id="" action="ppaction://media"/>
            <a:extLst>
              <a:ext uri="{FF2B5EF4-FFF2-40B4-BE49-F238E27FC236}">
                <a16:creationId xmlns:a16="http://schemas.microsoft.com/office/drawing/2014/main" id="{BEED297F-944E-45EF-92C5-4C9987CB920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135353" y="1098384"/>
            <a:ext cx="2491680" cy="1413111"/>
          </a:xfrm>
          <a:prstGeom prst="rect">
            <a:avLst/>
          </a:prstGeom>
        </p:spPr>
      </p:pic>
      <p:pic>
        <p:nvPicPr>
          <p:cNvPr id="54" name="Picture 3">
            <a:extLst>
              <a:ext uri="{FF2B5EF4-FFF2-40B4-BE49-F238E27FC236}">
                <a16:creationId xmlns:a16="http://schemas.microsoft.com/office/drawing/2014/main" id="{8A8DFB73-1291-4E2D-A8F2-C4F491AA86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882" y="4701296"/>
            <a:ext cx="6253793" cy="18483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725BE9F-8409-4BC4-88DD-202435451C59}"/>
              </a:ext>
            </a:extLst>
          </p:cNvPr>
          <p:cNvSpPr/>
          <p:nvPr/>
        </p:nvSpPr>
        <p:spPr>
          <a:xfrm>
            <a:off x="57696" y="4694580"/>
            <a:ext cx="6322672" cy="1871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A3AAE969-9684-4EE8-9429-678FB8EF4476}"/>
              </a:ext>
            </a:extLst>
          </p:cNvPr>
          <p:cNvSpPr txBox="1">
            <a:spLocks/>
          </p:cNvSpPr>
          <p:nvPr/>
        </p:nvSpPr>
        <p:spPr>
          <a:xfrm>
            <a:off x="0" y="90488"/>
            <a:ext cx="11229975" cy="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kumimoji="1"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MagicDrive3D:</a:t>
            </a:r>
            <a:r>
              <a:rPr kumimoji="1"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Controllable</a:t>
            </a:r>
            <a:r>
              <a:rPr kumimoji="1"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Street</a:t>
            </a:r>
            <a:r>
              <a:rPr kumimoji="1"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Scene</a:t>
            </a:r>
            <a:r>
              <a:rPr kumimoji="1"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Generation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94D477-A20D-470C-87CD-C5D86A65CB1D}"/>
              </a:ext>
            </a:extLst>
          </p:cNvPr>
          <p:cNvSpPr txBox="1"/>
          <p:nvPr/>
        </p:nvSpPr>
        <p:spPr>
          <a:xfrm>
            <a:off x="-42204" y="718462"/>
            <a:ext cx="10974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altLang="zh-CN" b="1" dirty="0"/>
              <a:t>Results: </a:t>
            </a:r>
            <a:r>
              <a:rPr lang="en-US" altLang="zh-CN" dirty="0"/>
              <a:t>From one static camera to any novel poses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altLang="zh-CN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08A88A-C83F-46F5-B472-5DBFD65DB5A4}"/>
              </a:ext>
            </a:extLst>
          </p:cNvPr>
          <p:cNvSpPr txBox="1"/>
          <p:nvPr/>
        </p:nvSpPr>
        <p:spPr>
          <a:xfrm>
            <a:off x="8143690" y="6523476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https://gaoruiyuan.com/magicdrive3d/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73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4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34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3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03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492727-D54C-46DA-BED1-096EF5C2E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53" y="2109400"/>
            <a:ext cx="10008294" cy="2124502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&amp; Future Plans</a:t>
            </a:r>
            <a:endParaRPr lang="en-US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56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5260-051A-47B5-BD28-B10765A4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53" y="2032560"/>
            <a:ext cx="8864494" cy="2124502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Vision-based End-to-end Driving by Imitation Learning</a:t>
            </a:r>
            <a:b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Antonio M. López</a:t>
            </a:r>
          </a:p>
        </p:txBody>
      </p:sp>
    </p:spTree>
    <p:extLst>
      <p:ext uri="{BB962C8B-B14F-4D97-AF65-F5344CB8AC3E}">
        <p14:creationId xmlns:p14="http://schemas.microsoft.com/office/powerpoint/2010/main" val="407099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5260-051A-47B5-BD28-B10765A4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691" y="2032560"/>
            <a:ext cx="10068617" cy="212450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Reasoning Multi-Agent Behavioral Topology for Interactive Autonomous Driving</a:t>
            </a:r>
            <a:b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Hongyang</a:t>
            </a: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279405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5260-051A-47B5-BD28-B10765A4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53" y="2109400"/>
            <a:ext cx="10008294" cy="2124502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Simulating and Benchmarking </a:t>
            </a:r>
            <a:b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Self-Driving Cars</a:t>
            </a:r>
            <a:b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Andreas Geiger</a:t>
            </a:r>
          </a:p>
        </p:txBody>
      </p:sp>
    </p:spTree>
    <p:extLst>
      <p:ext uri="{BB962C8B-B14F-4D97-AF65-F5344CB8AC3E}">
        <p14:creationId xmlns:p14="http://schemas.microsoft.com/office/powerpoint/2010/main" val="162672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5260-051A-47B5-BD28-B10765A4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53" y="2109400"/>
            <a:ext cx="10008294" cy="212450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Poster Session and Coffee Break</a:t>
            </a:r>
          </a:p>
        </p:txBody>
      </p:sp>
    </p:spTree>
    <p:extLst>
      <p:ext uri="{BB962C8B-B14F-4D97-AF65-F5344CB8AC3E}">
        <p14:creationId xmlns:p14="http://schemas.microsoft.com/office/powerpoint/2010/main" val="127196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35050"/>
            <a:ext cx="11659235" cy="5159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85260-051A-47B5-BD28-B10765A4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853" y="2109400"/>
            <a:ext cx="10008294" cy="212450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Long-tail Scenario Generation for Autonomous Driving with World Models</a:t>
            </a:r>
            <a:br>
              <a:rPr 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Lorenzo </a:t>
            </a:r>
            <a:r>
              <a:rPr lang="en-US" sz="24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Bertoni</a:t>
            </a:r>
            <a:endParaRPr 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967851"/>
      </p:ext>
    </p:extLst>
  </p:cSld>
  <p:clrMapOvr>
    <a:masterClrMapping/>
  </p:clrMapOvr>
</p:sld>
</file>

<file path=ppt/theme/theme1.xml><?xml version="1.0" encoding="utf-8"?>
<a:theme xmlns:a="http://schemas.openxmlformats.org/drawingml/2006/main" name="Multimedia Software Pitch Deck by Slidesgo">
  <a:themeElements>
    <a:clrScheme name="Simple Light">
      <a:dk1>
        <a:srgbClr val="35363B"/>
      </a:dk1>
      <a:lt1>
        <a:srgbClr val="F3F3F3"/>
      </a:lt1>
      <a:dk2>
        <a:srgbClr val="D9DDE3"/>
      </a:dk2>
      <a:lt2>
        <a:srgbClr val="BA0034"/>
      </a:lt2>
      <a:accent1>
        <a:srgbClr val="F8B85E"/>
      </a:accent1>
      <a:accent2>
        <a:srgbClr val="34909D"/>
      </a:accent2>
      <a:accent3>
        <a:srgbClr val="55C0ED"/>
      </a:accent3>
      <a:accent4>
        <a:srgbClr val="6F7082"/>
      </a:accent4>
      <a:accent5>
        <a:srgbClr val="CED0D6"/>
      </a:accent5>
      <a:accent6>
        <a:srgbClr val="42444F"/>
      </a:accent6>
      <a:hlink>
        <a:srgbClr val="3536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760</Words>
  <Application>Microsoft Office PowerPoint</Application>
  <PresentationFormat>宽屏</PresentationFormat>
  <Paragraphs>107</Paragraphs>
  <Slides>32</Slides>
  <Notes>5</Notes>
  <HiddenSlides>0</HiddenSlides>
  <MMClips>9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Epilogue</vt:lpstr>
      <vt:lpstr>Lato</vt:lpstr>
      <vt:lpstr>Nunito Light</vt:lpstr>
      <vt:lpstr>Open Sans</vt:lpstr>
      <vt:lpstr>等线</vt:lpstr>
      <vt:lpstr>宋体</vt:lpstr>
      <vt:lpstr>微软雅黑</vt:lpstr>
      <vt:lpstr>微软雅黑</vt:lpstr>
      <vt:lpstr>Arial</vt:lpstr>
      <vt:lpstr>Cambria Math</vt:lpstr>
      <vt:lpstr>Times New Roman</vt:lpstr>
      <vt:lpstr>Wingdings</vt:lpstr>
      <vt:lpstr>Multimedia Software Pitch Deck by Slidesgo</vt:lpstr>
      <vt:lpstr>Multimodal Perception and Comprehension of Corner Cases in Autonomous Driving</vt:lpstr>
      <vt:lpstr>Opening Remarks and Welcome  Songcen Xu</vt:lpstr>
      <vt:lpstr>PowerPoint 演示文稿</vt:lpstr>
      <vt:lpstr>Vision-based End-to-end Driving by Imitation Learning  Antonio M. López</vt:lpstr>
      <vt:lpstr>Reasoning Multi-Agent Behavioral Topology for Interactive Autonomous Driving  Hongyang Li</vt:lpstr>
      <vt:lpstr>Simulating and Benchmarking  Self-Driving Cars  Andreas Geiger</vt:lpstr>
      <vt:lpstr>Poster Session and Coffee Break</vt:lpstr>
      <vt:lpstr>PowerPoint 演示文稿</vt:lpstr>
      <vt:lpstr>Long-tail Scenario Generation for Autonomous Driving with World Models  Lorenzo Bertoni</vt:lpstr>
      <vt:lpstr>Industrial Talk on Autonomous Driving  Chufeng Tang</vt:lpstr>
      <vt:lpstr>PowerPoint 演示文稿</vt:lpstr>
      <vt:lpstr>Workshop Accepted Papers (Full Track)</vt:lpstr>
      <vt:lpstr>Workshop Accepted Papers (Abstract Track)</vt:lpstr>
      <vt:lpstr>Challenge Summary &amp; Awards</vt:lpstr>
      <vt:lpstr>Track 1: Corner Case Scene Understanding</vt:lpstr>
      <vt:lpstr>Track 1: Statistics</vt:lpstr>
      <vt:lpstr>Track 1: Winner &amp; Award</vt:lpstr>
      <vt:lpstr>Track 1: Winner &amp; Award</vt:lpstr>
      <vt:lpstr>Track 1: Winner &amp; Award</vt:lpstr>
      <vt:lpstr>Post-Credits !!!</vt:lpstr>
      <vt:lpstr>        EMOVA: Empowering LMs to See, Hear and Speak</vt:lpstr>
      <vt:lpstr>        EMOVA: Empowering LMs to See, Hear and Speak</vt:lpstr>
      <vt:lpstr>        EMOVA: Empowering LMs to See, Hear and Speak</vt:lpstr>
      <vt:lpstr>Track 2: Corner Case Scene Generation</vt:lpstr>
      <vt:lpstr>Track 2: Statistics</vt:lpstr>
      <vt:lpstr>Track 2: Winner &amp; Award</vt:lpstr>
      <vt:lpstr>Track 2: Winner &amp; Award</vt:lpstr>
      <vt:lpstr>Track 2: Winner &amp; Award</vt:lpstr>
      <vt:lpstr>Post-Credits !!!</vt:lpstr>
      <vt:lpstr>MagicDrive3D: Controllable Street Scene Generation</vt:lpstr>
      <vt:lpstr>PowerPoint 演示文稿</vt:lpstr>
      <vt:lpstr>Summary &amp; 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Perception and Comprehension of Corner Cases in Autonomous Driving</dc:title>
  <dc:creator>Honglanqing (Rachel, AI Theory)</dc:creator>
  <cp:lastModifiedBy>chenkai (CG)</cp:lastModifiedBy>
  <cp:revision>31</cp:revision>
  <dcterms:created xsi:type="dcterms:W3CDTF">2024-09-24T11:38:44Z</dcterms:created>
  <dcterms:modified xsi:type="dcterms:W3CDTF">2025-07-11T10:52:35Z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1752230994</vt:lpwstr>
  </property>
</Properties>
</file>